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62" r:id="rId2"/>
    <p:sldId id="304" r:id="rId3"/>
    <p:sldId id="551" r:id="rId4"/>
    <p:sldId id="574" r:id="rId5"/>
    <p:sldId id="565" r:id="rId6"/>
    <p:sldId id="566" r:id="rId7"/>
    <p:sldId id="575" r:id="rId8"/>
    <p:sldId id="567" r:id="rId9"/>
    <p:sldId id="569" r:id="rId10"/>
    <p:sldId id="570" r:id="rId11"/>
    <p:sldId id="606" r:id="rId12"/>
    <p:sldId id="607" r:id="rId13"/>
    <p:sldId id="576" r:id="rId14"/>
    <p:sldId id="577" r:id="rId15"/>
    <p:sldId id="578" r:id="rId16"/>
    <p:sldId id="579" r:id="rId17"/>
    <p:sldId id="581" r:id="rId18"/>
    <p:sldId id="582" r:id="rId19"/>
    <p:sldId id="583" r:id="rId20"/>
    <p:sldId id="584" r:id="rId21"/>
    <p:sldId id="588" r:id="rId22"/>
    <p:sldId id="589" r:id="rId23"/>
    <p:sldId id="590" r:id="rId24"/>
    <p:sldId id="591" r:id="rId25"/>
    <p:sldId id="592" r:id="rId26"/>
    <p:sldId id="593" r:id="rId27"/>
    <p:sldId id="552" r:id="rId28"/>
    <p:sldId id="306" r:id="rId29"/>
    <p:sldId id="527" r:id="rId30"/>
    <p:sldId id="546" r:id="rId31"/>
    <p:sldId id="547" r:id="rId32"/>
    <p:sldId id="548" r:id="rId33"/>
    <p:sldId id="549" r:id="rId34"/>
    <p:sldId id="550" r:id="rId35"/>
    <p:sldId id="535" r:id="rId36"/>
    <p:sldId id="528" r:id="rId37"/>
    <p:sldId id="529" r:id="rId38"/>
    <p:sldId id="530" r:id="rId39"/>
    <p:sldId id="533" r:id="rId40"/>
    <p:sldId id="534" r:id="rId41"/>
    <p:sldId id="545" r:id="rId42"/>
    <p:sldId id="540" r:id="rId43"/>
    <p:sldId id="541" r:id="rId44"/>
    <p:sldId id="542" r:id="rId45"/>
    <p:sldId id="543" r:id="rId46"/>
    <p:sldId id="544" r:id="rId47"/>
    <p:sldId id="553" r:id="rId48"/>
    <p:sldId id="611" r:id="rId49"/>
    <p:sldId id="612" r:id="rId50"/>
    <p:sldId id="613" r:id="rId51"/>
    <p:sldId id="614" r:id="rId52"/>
    <p:sldId id="615" r:id="rId53"/>
    <p:sldId id="610" r:id="rId54"/>
    <p:sldId id="616" r:id="rId55"/>
    <p:sldId id="618" r:id="rId56"/>
    <p:sldId id="622" r:id="rId57"/>
    <p:sldId id="623" r:id="rId58"/>
    <p:sldId id="631" r:id="rId59"/>
    <p:sldId id="621" r:id="rId60"/>
    <p:sldId id="594" r:id="rId61"/>
    <p:sldId id="595" r:id="rId62"/>
    <p:sldId id="596" r:id="rId63"/>
    <p:sldId id="597" r:id="rId64"/>
    <p:sldId id="598" r:id="rId65"/>
    <p:sldId id="599" r:id="rId66"/>
    <p:sldId id="600" r:id="rId67"/>
    <p:sldId id="601" r:id="rId68"/>
    <p:sldId id="602" r:id="rId69"/>
    <p:sldId id="603" r:id="rId70"/>
    <p:sldId id="604" r:id="rId71"/>
    <p:sldId id="624" r:id="rId72"/>
    <p:sldId id="625" r:id="rId73"/>
    <p:sldId id="626" r:id="rId74"/>
    <p:sldId id="632" r:id="rId75"/>
    <p:sldId id="627" r:id="rId76"/>
    <p:sldId id="630" r:id="rId77"/>
    <p:sldId id="628" r:id="rId78"/>
    <p:sldId id="561" r:id="rId79"/>
    <p:sldId id="562" r:id="rId80"/>
    <p:sldId id="563" r:id="rId81"/>
    <p:sldId id="564" r:id="rId82"/>
    <p:sldId id="608" r:id="rId83"/>
    <p:sldId id="554" r:id="rId84"/>
    <p:sldId id="555" r:id="rId85"/>
    <p:sldId id="556" r:id="rId86"/>
    <p:sldId id="558" r:id="rId87"/>
    <p:sldId id="559" r:id="rId88"/>
    <p:sldId id="560" r:id="rId89"/>
    <p:sldId id="343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shvindu jha" initials="sj" lastIdx="1" clrIdx="0">
    <p:extLst>
      <p:ext uri="{19B8F6BF-5375-455C-9EA6-DF929625EA0E}">
        <p15:presenceInfo xmlns:p15="http://schemas.microsoft.com/office/powerpoint/2012/main" userId="8cf6d099655b15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B7A"/>
    <a:srgbClr val="00B0F0"/>
    <a:srgbClr val="04748E"/>
    <a:srgbClr val="791924"/>
    <a:srgbClr val="843C0C"/>
    <a:srgbClr val="8497B0"/>
    <a:srgbClr val="0041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291" autoAdjust="0"/>
  </p:normalViewPr>
  <p:slideViewPr>
    <p:cSldViewPr snapToGrid="0">
      <p:cViewPr>
        <p:scale>
          <a:sx n="82" d="100"/>
          <a:sy n="82" d="100"/>
        </p:scale>
        <p:origin x="3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F3CF3-45A3-425B-A9A0-CF481DC31043}" type="datetimeFigureOut">
              <a:rPr lang="en-US" smtClean="0"/>
              <a:t>9/16/2024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51AF3-77BD-44ED-9A71-A6ED42A8B0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839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51AF3-77BD-44ED-9A71-A6ED42A8B09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811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51AF3-77BD-44ED-9A71-A6ED42A8B09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431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51AF3-77BD-44ED-9A71-A6ED42A8B09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829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D17A-26E2-499C-91A9-96386AB26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160A9-A307-47F7-8C92-B503F7289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58258-95EE-489F-9392-554364D7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5348C-0EDE-4817-BFF8-F636F7A0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FF11-9C1E-4EC9-A272-174F8028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30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C952-0583-4AF7-9597-8D9927D9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7F19E-BBB1-4BAD-B61B-02FE9A6BF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8AD99-94EC-45E5-B1A7-D1986B70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EE325-F02D-4CB4-8918-920DFB37C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5133D-AFA4-4ACF-9A2A-DE06D822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5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64614D-C37B-4259-A60F-7A6ECEB38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70548-7EB6-4B9D-BBAD-FC09CA766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7C9E0-E62E-4670-8715-611FF6878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6476D-1603-41F9-9862-006C02323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20965-4F2B-424C-A422-A90B270B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87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93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4349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138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A2A5-0BA4-426F-A18C-7948ECEC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87AF7-D80E-408B-9C82-12E579D3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8A8E0-128F-4CDF-AB13-B8D68886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F3C5A-1F5F-4197-BF0B-32156FDC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04679-42BC-4AFC-A67F-FB36A75AE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139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5995-2E2D-4414-97D8-F0561A1D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29033-F93F-42E1-91FF-1EF63FA26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BC34-E989-436C-B53C-EFF9066DC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2F5A8-7676-4677-93E6-71CD4677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A2641-4B08-4ADC-9D39-37FD99F1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273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6BBFD-E986-4138-8918-933A067C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D1AA6-386E-40EE-80D6-947AA5654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DF471-8F6D-4578-851A-B50CE31DC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E9648-AF5C-4A4D-AFFE-ECC4AB70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FECD5-A69A-49F5-8F9C-328C7886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B8C18-209A-409A-BA1D-0848ADBC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30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59E0F-B748-4AD8-AAE4-CE953F74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1DF02-C947-4D91-85DC-F79CE847A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CB81F-D61B-4416-BB32-5ECECC5B1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329B7-3FCE-45A7-84BC-7D3F7A8ED1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99E86-88B8-4727-82A7-DA9EDD9E4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9324BB-7109-4FA6-8DF8-708FB7D3A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C082E9-5141-4989-ADE3-52384FC5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2E0FE6-8115-4CBB-A8D1-786F406F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64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9231-8AB2-4BEB-8C52-B903538D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E6C20B-2C9F-4FC6-9500-838473090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5B985-438B-4F93-B409-4F142D73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70D04-541C-49CC-BCA2-762850FA8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27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5CED98-FEEB-47F7-8D2F-1A053EFB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8B20A-40D9-424B-B794-CA4DEA4AC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CFE63-983F-418B-BB77-F57A7B86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882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072D-23A0-40D1-BC7C-4F98548F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5D43-8D46-4F1F-97E7-9B1DBE35D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8D1B5-2CEF-4416-9840-2AA9771D0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EF888-1E9D-497D-903C-28AE29DAC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18657-C3ED-44F7-B91A-D5363A577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CBF44-A9EC-4788-A268-17D0F460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72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66BA-45A8-4F9A-8C84-6467CCF9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EB93F0-CE15-490E-A452-40DF8B206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347A5-60E6-481D-B3C2-A4C7565CC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E6885-3E58-42A7-B209-3D489499D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23C72-EBD0-450D-B01F-0D351235E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52DF4-F9DF-4645-9F70-B47D96AFD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1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ED9FB-450E-41D9-B87C-06E6F14B1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0DAE7-BC80-46B1-8172-51E7FA2C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0B6DF-0DDE-41B7-971F-A9A76B9B7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53F79-0E51-414F-A35E-576935E829A4}" type="datetimeFigureOut">
              <a:rPr lang="en-US" smtClean="0"/>
              <a:t>9/16/2024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070DD-1A98-453A-B494-0DFB67F5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F608D-541C-4335-8132-FA463747E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3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8885"/>
            <a:ext cx="12191999" cy="6866885"/>
            <a:chOff x="0" y="-8885"/>
            <a:chExt cx="12182475" cy="686688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606"/>
            <a:stretch/>
          </p:blipFill>
          <p:spPr>
            <a:xfrm flipH="1">
              <a:off x="0" y="-8885"/>
              <a:ext cx="2267976" cy="686688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436"/>
            <a:stretch/>
          </p:blipFill>
          <p:spPr>
            <a:xfrm>
              <a:off x="2267976" y="-8885"/>
              <a:ext cx="9914499" cy="6866885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0" y="6592"/>
            <a:ext cx="12191999" cy="685140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75000">
                <a:schemeClr val="tx1">
                  <a:lumMod val="85000"/>
                  <a:lumOff val="15000"/>
                  <a:alpha val="56000"/>
                </a:schemeClr>
              </a:gs>
              <a:gs pos="100000">
                <a:srgbClr val="282F13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598882" y="-8885"/>
            <a:ext cx="4261268" cy="6866886"/>
            <a:chOff x="598882" y="-8885"/>
            <a:chExt cx="4261268" cy="6866886"/>
          </a:xfrm>
        </p:grpSpPr>
        <p:grpSp>
          <p:nvGrpSpPr>
            <p:cNvPr id="14" name="Group 13"/>
            <p:cNvGrpSpPr/>
            <p:nvPr/>
          </p:nvGrpSpPr>
          <p:grpSpPr>
            <a:xfrm>
              <a:off x="598882" y="-8885"/>
              <a:ext cx="4261268" cy="6866886"/>
              <a:chOff x="598882" y="-8885"/>
              <a:chExt cx="4261268" cy="6866886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598882" y="-8885"/>
                <a:ext cx="4261268" cy="686688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279400" dist="38100" dir="2700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687008" y="2349535"/>
                <a:ext cx="4085017" cy="4358534"/>
                <a:chOff x="687008" y="2349535"/>
                <a:chExt cx="4085017" cy="4358534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20986" y="6369314"/>
                  <a:ext cx="1445707" cy="338755"/>
                </a:xfrm>
                <a:prstGeom prst="rect">
                  <a:avLst/>
                </a:prstGeom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>
                  <a:off x="708336" y="3662803"/>
                  <a:ext cx="187503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spc="3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Version 3.0</a:t>
                  </a: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687008" y="2349535"/>
                  <a:ext cx="4085017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2600"/>
                    </a:lnSpc>
                  </a:pPr>
                  <a:endParaRPr lang="en-US" sz="3600" b="1" spc="300" dirty="0">
                    <a:solidFill>
                      <a:srgbClr val="002060"/>
                    </a:solidFill>
                    <a:latin typeface="Arial Black" panose="020B0A04020102020204" pitchFamily="34" charset="0"/>
                    <a:cs typeface="Arial" panose="020B0604020202020204" pitchFamily="34" charset="0"/>
                  </a:endParaRPr>
                </a:p>
                <a:p>
                  <a:pPr>
                    <a:lnSpc>
                      <a:spcPts val="3400"/>
                    </a:lnSpc>
                  </a:pPr>
                  <a:r>
                    <a:rPr lang="en-US" sz="2800" b="1" spc="300" dirty="0">
                      <a:solidFill>
                        <a:srgbClr val="002060"/>
                      </a:solidFill>
                      <a:latin typeface="Arial Black" panose="020B0A04020102020204" pitchFamily="34" charset="0"/>
                      <a:cs typeface="Arial" panose="020B0604020202020204" pitchFamily="34" charset="0"/>
                    </a:rPr>
                    <a:t>ADMIN</a:t>
                  </a:r>
                  <a:endParaRPr lang="en-US" sz="2800" b="1" spc="3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61" y="6085545"/>
              <a:ext cx="1040636" cy="62252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 flipH="1">
            <a:off x="501079" y="0"/>
            <a:ext cx="45719" cy="6851409"/>
            <a:chOff x="12120394" y="1"/>
            <a:chExt cx="53539" cy="894576"/>
          </a:xfrm>
        </p:grpSpPr>
        <p:sp>
          <p:nvSpPr>
            <p:cNvPr id="22" name="Rectangle 21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74427" y="1165597"/>
            <a:ext cx="2933927" cy="64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17475"/>
            <a:ext cx="11089513" cy="477054"/>
            <a:chOff x="386195" y="217475"/>
            <a:chExt cx="11089513" cy="477054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17475"/>
              <a:ext cx="7367337" cy="47705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Click on the action dropdown to </a:t>
              </a:r>
              <a:r>
                <a:rPr lang="en-US" b="1" dirty="0"/>
                <a:t>Edit</a:t>
              </a:r>
              <a:r>
                <a:rPr lang="en-US" dirty="0"/>
                <a:t>, </a:t>
              </a:r>
              <a:r>
                <a:rPr lang="en-US" b="1" dirty="0"/>
                <a:t>View</a:t>
              </a:r>
              <a:r>
                <a:rPr lang="en-US" dirty="0"/>
                <a:t>, </a:t>
              </a:r>
              <a:r>
                <a:rPr lang="en-US" b="1" dirty="0"/>
                <a:t>Associate</a:t>
              </a:r>
              <a:r>
                <a:rPr lang="en-US" dirty="0"/>
                <a:t>, </a:t>
              </a:r>
              <a:r>
                <a:rPr lang="en-US" b="1" dirty="0"/>
                <a:t>Enable/Disable,</a:t>
              </a:r>
              <a:r>
                <a:rPr lang="en-US" dirty="0"/>
                <a:t> and </a:t>
              </a:r>
              <a:r>
                <a:rPr lang="en-US" b="1" dirty="0"/>
                <a:t>Delete</a:t>
              </a:r>
              <a:r>
                <a:rPr lang="en-US" dirty="0"/>
                <a:t> selected classification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3" y="893612"/>
            <a:ext cx="10539041" cy="592531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0169700" y="2222695"/>
            <a:ext cx="923302" cy="154248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9570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Associate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associate the data of any existing classification. Select the Classification Type and check the data to be included.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4" y="893612"/>
            <a:ext cx="10539039" cy="592531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2152357" y="1869141"/>
            <a:ext cx="8117057" cy="398301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42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73461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OK to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</a:t>
              </a:r>
              <a:r>
                <a:rPr lang="en-US" b="1" dirty="0"/>
                <a:t> </a:t>
              </a:r>
              <a:r>
                <a:rPr lang="en-US" dirty="0"/>
                <a:t>the</a:t>
              </a:r>
              <a:r>
                <a:rPr lang="en-US" b="1" dirty="0"/>
                <a:t> </a:t>
              </a:r>
              <a:r>
                <a:rPr lang="en-US" dirty="0"/>
                <a:t>list and then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Associate.</a:t>
              </a: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4" y="893612"/>
            <a:ext cx="10539039" cy="592531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5561045" y="6086074"/>
            <a:ext cx="1231641" cy="37085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34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39" y="4426226"/>
            <a:ext cx="6027752" cy="2438123"/>
            <a:chOff x="320039" y="4362726"/>
            <a:chExt cx="6027752" cy="243812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39" y="4362726"/>
              <a:ext cx="6027752" cy="24381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41988" y="5201246"/>
              <a:ext cx="4612541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5782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54361D-C1AA-D143-9B2E-3F6B64A5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" y="1"/>
            <a:ext cx="1217659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6633"/>
            <a:ext cx="12237156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3888" y="-15593"/>
            <a:ext cx="6321779" cy="6873592"/>
            <a:chOff x="332413" y="4307230"/>
            <a:chExt cx="5632027" cy="2491317"/>
          </a:xfrm>
        </p:grpSpPr>
        <p:sp>
          <p:nvSpPr>
            <p:cNvPr id="13" name="Rectangle 12"/>
            <p:cNvSpPr/>
            <p:nvPr/>
          </p:nvSpPr>
          <p:spPr>
            <a:xfrm>
              <a:off x="332414" y="4307230"/>
              <a:ext cx="5632026" cy="2491317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2413" y="4430048"/>
              <a:ext cx="5320681" cy="5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sz="2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ADMIN – GIS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lphaUcPeriod"/>
              </a:pPr>
              <a:r>
                <a:rPr lang="en-US" sz="2000" b="1" spc="11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lphaUcPeriod"/>
              </a:pPr>
              <a:r>
                <a:rPr lang="en-US" sz="2000" b="1" spc="11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GIS Maps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4528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39" y="4426226"/>
            <a:ext cx="6027752" cy="2438123"/>
            <a:chOff x="320039" y="4362726"/>
            <a:chExt cx="6027752" cy="243812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39" y="4362726"/>
              <a:ext cx="6027752" cy="24381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41988" y="5227844"/>
              <a:ext cx="4612541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781698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3732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To manage the </a:t>
              </a:r>
              <a:r>
                <a:rPr lang="en-US" b="1" dirty="0"/>
                <a:t>Area Master List, </a:t>
              </a:r>
              <a:r>
                <a:rPr lang="en-US" dirty="0"/>
                <a:t>select </a:t>
              </a:r>
              <a:r>
                <a:rPr lang="en-US" b="1" dirty="0"/>
                <a:t>Admin</a:t>
              </a:r>
              <a:r>
                <a:rPr lang="en-US" dirty="0"/>
                <a:t> – </a:t>
              </a:r>
              <a:r>
                <a:rPr lang="en-US" b="1" dirty="0"/>
                <a:t>GIS</a:t>
              </a:r>
              <a:r>
                <a:rPr lang="en-US" dirty="0"/>
                <a:t> – </a:t>
              </a:r>
              <a:r>
                <a:rPr lang="en-US" b="1" dirty="0"/>
                <a:t>Area.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157" y="895155"/>
            <a:ext cx="10533554" cy="592223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829435" y="3202598"/>
            <a:ext cx="3728497" cy="38609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14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9E43B8-C96F-1798-4553-CB998AFB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157" y="895155"/>
            <a:ext cx="10533554" cy="592223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8469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</a:t>
              </a:r>
              <a:r>
                <a:rPr lang="en-US" b="1" dirty="0"/>
                <a:t>Plus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and add a new </a:t>
              </a:r>
              <a:r>
                <a:rPr lang="en-US" dirty="0"/>
                <a:t>area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1139853" y="1383337"/>
            <a:ext cx="378066" cy="40449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7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14884"/>
            <a:ext cx="11088624" cy="339991"/>
            <a:chOff x="386195" y="214884"/>
            <a:chExt cx="11088624" cy="339991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7482" y="214884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Select </a:t>
              </a:r>
              <a:r>
                <a:rPr lang="en-US" b="1" dirty="0"/>
                <a:t>Parent Area,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 Area ID 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 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(Mandatory fields to be filled).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4" y="893612"/>
            <a:ext cx="10539039" cy="592531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5943595" y="1140721"/>
            <a:ext cx="5531223" cy="570041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660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8469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dirty="0"/>
                <a:t>Click on </a:t>
              </a:r>
              <a:r>
                <a:rPr lang="en-US" b="1" dirty="0"/>
                <a:t>Add</a:t>
              </a:r>
              <a:r>
                <a:rPr lang="en-US" dirty="0"/>
                <a:t> button to save the area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4" y="893612"/>
            <a:ext cx="10539039" cy="592531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8335109" y="6425418"/>
            <a:ext cx="984738" cy="37699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403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32" y="877441"/>
            <a:ext cx="10591407" cy="5957666"/>
          </a:xfrm>
          <a:prstGeom prst="rect">
            <a:avLst/>
          </a:prstGeom>
          <a:ln>
            <a:noFill/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250A5F5-CBD4-B65A-35F7-F83F25634E93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4C2AB6-B652-D2CD-CEA7-51FCE82838DD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41B0B3-B6D5-E995-42E6-2AE9A3D5A2A7}"/>
                </a:ext>
              </a:extLst>
            </p:cNvPr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Login using valid credentials to access the admin modules.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719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Click on the action dropdown to </a:t>
              </a:r>
              <a:r>
                <a:rPr lang="en-US" b="1" dirty="0"/>
                <a:t>Edit</a:t>
              </a:r>
              <a:r>
                <a:rPr lang="en-US" dirty="0"/>
                <a:t>, </a:t>
              </a:r>
              <a:r>
                <a:rPr lang="en-US" b="1" dirty="0"/>
                <a:t>View</a:t>
              </a:r>
              <a:r>
                <a:rPr lang="en-US" dirty="0"/>
                <a:t>, </a:t>
              </a:r>
              <a:r>
                <a:rPr lang="en-US" b="1" dirty="0"/>
                <a:t>Enable/Disable,</a:t>
              </a:r>
              <a:r>
                <a:rPr lang="en-US" dirty="0"/>
                <a:t> and </a:t>
              </a:r>
              <a:r>
                <a:rPr lang="en-US" b="1" dirty="0"/>
                <a:t>Delete </a:t>
              </a:r>
              <a:r>
                <a:rPr lang="en-US" dirty="0"/>
                <a:t>selected Area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4" y="893612"/>
            <a:ext cx="10539039" cy="592531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9762979" y="1976453"/>
            <a:ext cx="1364566" cy="128725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988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39" y="4426226"/>
            <a:ext cx="6027752" cy="2438123"/>
            <a:chOff x="320039" y="4362726"/>
            <a:chExt cx="6027752" cy="243812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39" y="4362726"/>
              <a:ext cx="6027752" cy="24381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35250" y="5201246"/>
              <a:ext cx="4612541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GIS Maps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781698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3157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129153"/>
            <a:ext cx="11063516" cy="464038"/>
            <a:chOff x="386195" y="129153"/>
            <a:chExt cx="11063516" cy="464038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GIS MAPS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82374" y="129153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To associate/disassociate the maps with the geographical areas. You can associate multiple maps to the same area, Select </a:t>
              </a:r>
              <a:r>
                <a:rPr lang="en-US" b="1" dirty="0"/>
                <a:t>admin – GIS – area</a:t>
              </a:r>
              <a:r>
                <a:rPr lang="en-US" dirty="0"/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57" y="894910"/>
            <a:ext cx="10533553" cy="59227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829435" y="3905981"/>
            <a:ext cx="3583945" cy="71267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166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9E43B8-C96F-1798-4553-CB998AFB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57" y="894910"/>
            <a:ext cx="10533553" cy="59227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GIS MAPS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</a:t>
              </a:r>
              <a:r>
                <a:rPr lang="en-US" b="1" dirty="0"/>
                <a:t>Plus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and add a new </a:t>
              </a:r>
              <a:r>
                <a:rPr lang="en-US" dirty="0"/>
                <a:t>element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1139853" y="1538085"/>
            <a:ext cx="378066" cy="40449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797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14884"/>
            <a:ext cx="11088624" cy="477054"/>
            <a:chOff x="386195" y="214884"/>
            <a:chExt cx="11088624" cy="477054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GIS MAPS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7482" y="214884"/>
              <a:ext cx="7367337" cy="47705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select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Level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 Date – End Date, and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Browse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file to upload the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 JSON file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(Mandatory fields to be filled)</a:t>
              </a:r>
              <a:r>
                <a:rPr lang="en-US" dirty="0"/>
                <a:t>.</a:t>
              </a: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4" y="893367"/>
            <a:ext cx="10539039" cy="592580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5908635" y="1544835"/>
            <a:ext cx="5650457" cy="529629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515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GIS MAPS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dirty="0"/>
                <a:t>Click on </a:t>
              </a:r>
              <a:r>
                <a:rPr lang="en-US" b="1" dirty="0"/>
                <a:t>Add</a:t>
              </a:r>
              <a:r>
                <a:rPr lang="en-US" dirty="0"/>
                <a:t> button to save the element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4" y="893367"/>
            <a:ext cx="10539039" cy="592580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8335109" y="6383214"/>
            <a:ext cx="984738" cy="37699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2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GIS MAPS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Click on the action dropdown to </a:t>
              </a:r>
              <a:r>
                <a:rPr lang="en-US" b="1" dirty="0"/>
                <a:t>Edit, View,</a:t>
              </a:r>
              <a:r>
                <a:rPr lang="en-US" dirty="0"/>
                <a:t> and </a:t>
              </a:r>
              <a:r>
                <a:rPr lang="en-US" b="1" dirty="0"/>
                <a:t>Delete</a:t>
              </a:r>
              <a:r>
                <a:rPr lang="en-US" dirty="0"/>
                <a:t> the selected element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428" y="886018"/>
            <a:ext cx="10543032" cy="592756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9692640" y="1899783"/>
            <a:ext cx="1420836" cy="125137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75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39" y="4426226"/>
            <a:ext cx="6027752" cy="2438123"/>
            <a:chOff x="320039" y="4362726"/>
            <a:chExt cx="6027752" cy="243812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39" y="4362726"/>
              <a:ext cx="6027752" cy="24381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41988" y="4893469"/>
              <a:ext cx="4612541" cy="13234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ACCESS CONTROL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0816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54361D-C1AA-D143-9B2E-3F6B64A5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" y="1"/>
            <a:ext cx="1217659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6633"/>
            <a:ext cx="12237156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3888" y="-15593"/>
            <a:ext cx="6321779" cy="6873592"/>
            <a:chOff x="332413" y="4307230"/>
            <a:chExt cx="5632027" cy="2491317"/>
          </a:xfrm>
        </p:grpSpPr>
        <p:sp>
          <p:nvSpPr>
            <p:cNvPr id="13" name="Rectangle 12"/>
            <p:cNvSpPr/>
            <p:nvPr/>
          </p:nvSpPr>
          <p:spPr>
            <a:xfrm>
              <a:off x="332414" y="4307230"/>
              <a:ext cx="5632026" cy="2491317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2413" y="4430048"/>
              <a:ext cx="5320681" cy="73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sz="2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ADMIN – ACCESS CONTROL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lphaUcPeriod"/>
              </a:pPr>
              <a:r>
                <a:rPr lang="en-US" sz="2000" b="1" spc="11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 Unit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lphaUcPeriod"/>
              </a:pPr>
              <a:r>
                <a:rPr lang="en-US" sz="2000" b="1" spc="11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Role and Permission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lphaUcPeriod"/>
              </a:pPr>
              <a:r>
                <a:rPr lang="en-US" sz="2000" b="1" spc="11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46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39" y="4426226"/>
            <a:ext cx="6027752" cy="2438123"/>
            <a:chOff x="320039" y="4362726"/>
            <a:chExt cx="6027752" cy="243812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39" y="4362726"/>
              <a:ext cx="6027752" cy="24381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41988" y="4893469"/>
              <a:ext cx="4612541" cy="13234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 </a:t>
              </a:r>
            </a:p>
            <a:p>
              <a:r>
                <a:rPr lang="en-US" sz="4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UNIT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781698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755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1" y="903648"/>
            <a:ext cx="10457206" cy="59052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4955458" y="4114800"/>
            <a:ext cx="2448232" cy="53094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45468"/>
            <a:ext cx="7367337" cy="28469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access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click on burger menu and select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Management System.</a:t>
            </a:r>
          </a:p>
        </p:txBody>
      </p:sp>
    </p:spTree>
    <p:extLst>
      <p:ext uri="{BB962C8B-B14F-4D97-AF65-F5344CB8AC3E}">
        <p14:creationId xmlns:p14="http://schemas.microsoft.com/office/powerpoint/2010/main" val="12992473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 UNIT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To manage </a:t>
              </a:r>
              <a:r>
                <a:rPr lang="en-US" b="1" dirty="0"/>
                <a:t>SM Unit</a:t>
              </a:r>
              <a:r>
                <a:rPr lang="en-US" dirty="0"/>
                <a:t>, select </a:t>
              </a:r>
              <a:r>
                <a:rPr lang="en-US" b="1" dirty="0"/>
                <a:t>Admin</a:t>
              </a:r>
              <a:r>
                <a:rPr lang="en-US" dirty="0"/>
                <a:t> – </a:t>
              </a:r>
              <a:r>
                <a:rPr lang="en-US" b="1" dirty="0"/>
                <a:t>Access Control </a:t>
              </a:r>
              <a:r>
                <a:rPr lang="en-US" dirty="0"/>
                <a:t>– </a:t>
              </a:r>
              <a:r>
                <a:rPr lang="en-US" b="1" dirty="0"/>
                <a:t>SM Unit</a:t>
              </a:r>
              <a:r>
                <a:rPr lang="en-US" dirty="0"/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5" y="894813"/>
            <a:ext cx="10533898" cy="592291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1069145" y="4157599"/>
            <a:ext cx="3400218" cy="45016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35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 UNIT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the </a:t>
              </a:r>
              <a:r>
                <a:rPr lang="en-US" b="1" dirty="0"/>
                <a:t>P</a:t>
              </a:r>
              <a:r>
                <a:rPr lang="en-US" sz="1200" b="1" spc="110" dirty="0">
                  <a:solidFill>
                    <a:srgbClr val="0070C0"/>
                  </a:solidFill>
                </a:rPr>
                <a:t>lus 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button to </a:t>
              </a:r>
              <a:r>
                <a:rPr lang="en-US" dirty="0"/>
                <a:t>add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 new SM Unit.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5" y="894813"/>
            <a:ext cx="10533898" cy="592291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1103428" y="1523787"/>
            <a:ext cx="447870" cy="46319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40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 UNIT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 the </a:t>
              </a:r>
              <a:r>
                <a:rPr lang="en-US" sz="1200" b="1" spc="110" dirty="0">
                  <a:solidFill>
                    <a:srgbClr val="0070C0"/>
                  </a:solidFill>
                </a:rPr>
                <a:t>SM Unit Name</a:t>
              </a:r>
              <a:r>
                <a:rPr lang="en-US" b="1" dirty="0"/>
                <a:t> </a:t>
              </a:r>
              <a:r>
                <a:rPr lang="en-US" dirty="0"/>
                <a:t>and </a:t>
              </a:r>
              <a:r>
                <a:rPr lang="en-US" b="1" dirty="0"/>
                <a:t>SM Unit description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(Mandatory fields to be filled)</a:t>
              </a:r>
              <a:r>
                <a:rPr lang="en-US" b="1" dirty="0"/>
                <a:t>.</a:t>
              </a:r>
              <a:endParaRPr lang="en-US" sz="1200" spc="11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6" y="894813"/>
            <a:ext cx="10533896" cy="592291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5859624" y="1473963"/>
            <a:ext cx="5616083" cy="535803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1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 UNIT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8469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the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to save SM Unit.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6" y="894813"/>
            <a:ext cx="10533896" cy="592291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8299938" y="6344816"/>
            <a:ext cx="1041010" cy="43119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08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 UNIT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the action dropdown to </a:t>
              </a:r>
              <a:r>
                <a:rPr lang="en-US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  <a:r>
                <a:rPr lang="en-US" sz="1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</a:t>
              </a:r>
              <a:r>
                <a:rPr lang="en-US" sz="1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Enable/Disable,</a:t>
              </a:r>
              <a:r>
                <a:rPr lang="en-US" sz="1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Delete</a:t>
              </a:r>
              <a:r>
                <a:rPr lang="en-US" sz="1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selected </a:t>
              </a:r>
              <a:r>
                <a:rPr lang="en-US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 Unit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986" y="895058"/>
            <a:ext cx="10533896" cy="592242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9791114" y="1935695"/>
            <a:ext cx="1350497" cy="142895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36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39" y="4426226"/>
            <a:ext cx="6027752" cy="2438123"/>
            <a:chOff x="320039" y="4362726"/>
            <a:chExt cx="6027752" cy="243812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39" y="4362726"/>
              <a:ext cx="6027752" cy="24381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05743" y="4891965"/>
              <a:ext cx="4612541" cy="13234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ROLE AND PERMISSION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753906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6292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490812"/>
            <a:chOff x="386195" y="231710"/>
            <a:chExt cx="11089513" cy="490812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ROLE AND PERMISSION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47705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To create </a:t>
              </a:r>
              <a:r>
                <a:rPr lang="en-US" b="1" dirty="0"/>
                <a:t>Roles </a:t>
              </a:r>
              <a:r>
                <a:rPr lang="en-US" dirty="0"/>
                <a:t>and manage P</a:t>
              </a:r>
              <a:r>
                <a:rPr lang="en-US" b="1" dirty="0"/>
                <a:t>ermissions</a:t>
              </a:r>
              <a:r>
                <a:rPr lang="en-US" dirty="0"/>
                <a:t>, select </a:t>
              </a:r>
              <a:r>
                <a:rPr lang="en-US" b="1" dirty="0"/>
                <a:t>Admin – Access Control – Role and Permission</a:t>
              </a:r>
              <a:r>
                <a:rPr lang="en-US" dirty="0"/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4" y="893368"/>
            <a:ext cx="10539041" cy="592580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1012874" y="4192172"/>
            <a:ext cx="3400506" cy="72760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45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ROLE AND PERMISSION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</a:t>
              </a:r>
              <a:r>
                <a:rPr lang="en-US" b="1" dirty="0"/>
                <a:t>P</a:t>
              </a:r>
              <a:r>
                <a:rPr lang="en-US" sz="1200" b="1" spc="110" dirty="0">
                  <a:solidFill>
                    <a:srgbClr val="0070C0"/>
                  </a:solidFill>
                </a:rPr>
                <a:t>lus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to </a:t>
              </a:r>
              <a:r>
                <a:rPr lang="en-US" dirty="0"/>
                <a:t>add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new role with permission.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4" y="893368"/>
            <a:ext cx="10539041" cy="592580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1100799" y="1564378"/>
            <a:ext cx="463039" cy="39841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578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ROLE AND PERMISSION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Role, 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Primary Data Folder Name,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sz="1200" b="1" spc="110" dirty="0">
                  <a:solidFill>
                    <a:srgbClr val="0070C0"/>
                  </a:solidFill>
                </a:rPr>
                <a:t>Role </a:t>
              </a:r>
              <a:r>
                <a:rPr lang="en-US" b="1" dirty="0"/>
                <a:t>P</a:t>
              </a:r>
              <a:r>
                <a:rPr lang="en-US" sz="1200" b="1" spc="110" dirty="0">
                  <a:solidFill>
                    <a:srgbClr val="0070C0"/>
                  </a:solidFill>
                </a:rPr>
                <a:t>ermission(s)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(Mandatory fields to be filled)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1200" spc="11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414" y="896112"/>
            <a:ext cx="10539031" cy="592531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5840964" y="1096295"/>
            <a:ext cx="5648812" cy="572408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972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ROLE AND PERMISSION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8469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the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to save the role with permissions.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4" y="893368"/>
            <a:ext cx="10539041" cy="592580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8299938" y="6316390"/>
            <a:ext cx="1055077" cy="50398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52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39" y="4426226"/>
            <a:ext cx="6027752" cy="2438123"/>
            <a:chOff x="320039" y="4362726"/>
            <a:chExt cx="6027752" cy="243812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39" y="4362726"/>
              <a:ext cx="6027752" cy="24381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48727" y="5227844"/>
              <a:ext cx="4612541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4360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ROLE AND PERMISSION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the action dropdown to </a:t>
              </a:r>
              <a:r>
                <a:rPr lang="en-US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Edit, View,</a:t>
              </a:r>
              <a:r>
                <a:rPr lang="en-US" sz="1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Delete</a:t>
              </a:r>
              <a:r>
                <a:rPr lang="en-US" sz="1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the selected role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3" y="893612"/>
            <a:ext cx="10539041" cy="592531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9802906" y="1976453"/>
            <a:ext cx="1319184" cy="11432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40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39" y="4426226"/>
            <a:ext cx="6027752" cy="2438123"/>
            <a:chOff x="320039" y="4362726"/>
            <a:chExt cx="6027752" cy="243812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39" y="4362726"/>
              <a:ext cx="6027752" cy="24381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88619" y="5227844"/>
              <a:ext cx="4612541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781698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208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To manage </a:t>
              </a:r>
              <a:r>
                <a:rPr lang="en-US" b="1" dirty="0"/>
                <a:t>Users</a:t>
              </a:r>
              <a:r>
                <a:rPr lang="en-US" dirty="0"/>
                <a:t>, select </a:t>
              </a:r>
              <a:r>
                <a:rPr lang="en-US" b="1" dirty="0"/>
                <a:t>Admin – Access Control – User</a:t>
              </a:r>
              <a:r>
                <a:rPr lang="en-US" dirty="0"/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4" y="893368"/>
            <a:ext cx="10539041" cy="592580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1102659" y="4132971"/>
            <a:ext cx="3310721" cy="108284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380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</a:t>
              </a:r>
              <a:r>
                <a:rPr lang="en-US" b="1" dirty="0"/>
                <a:t>P</a:t>
              </a:r>
              <a:r>
                <a:rPr lang="en-US" sz="1200" b="1" spc="110" dirty="0">
                  <a:solidFill>
                    <a:srgbClr val="0070C0"/>
                  </a:solidFill>
                </a:rPr>
                <a:t>lus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to </a:t>
              </a:r>
              <a:r>
                <a:rPr lang="en-US" dirty="0"/>
                <a:t>add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new user.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4" y="893368"/>
            <a:ext cx="10539041" cy="592580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1112759" y="1535504"/>
            <a:ext cx="429208" cy="43137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136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490812"/>
            <a:chOff x="386195" y="231710"/>
            <a:chExt cx="11089513" cy="490812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47705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 the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 Name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Email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and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Phone number 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select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 unit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Designation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Role</a:t>
              </a:r>
              <a:r>
                <a:rPr lang="en-US" dirty="0"/>
                <a:t> 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set user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Password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(Mandatory fields to be filled)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3" y="893367"/>
            <a:ext cx="10539041" cy="592580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5840963" y="1384231"/>
            <a:ext cx="5634744" cy="544776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0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8469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the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to </a:t>
              </a:r>
              <a:r>
                <a:rPr lang="en-US" dirty="0"/>
                <a:t>save the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user.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3" y="893367"/>
            <a:ext cx="10539041" cy="592580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8299938" y="6316824"/>
            <a:ext cx="1041010" cy="51517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43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the action dropdown to </a:t>
              </a:r>
              <a:r>
                <a:rPr lang="en-US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  <a:r>
                <a:rPr lang="en-US" sz="1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</a:t>
              </a:r>
              <a:r>
                <a:rPr lang="en-US" sz="1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Enable/Disable</a:t>
              </a:r>
              <a:r>
                <a:rPr lang="en-US" sz="1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Delete</a:t>
              </a:r>
              <a:r>
                <a:rPr lang="en-US" sz="1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selected user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3" y="893612"/>
            <a:ext cx="10539041" cy="592531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9965094" y="1996194"/>
            <a:ext cx="1142177" cy="132522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24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39" y="4426226"/>
            <a:ext cx="5018443" cy="2438123"/>
            <a:chOff x="320039" y="4362726"/>
            <a:chExt cx="6027752" cy="243812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39" y="4362726"/>
              <a:ext cx="6027752" cy="24381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19654" y="5201246"/>
              <a:ext cx="422125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IMPORT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3225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775" y="899438"/>
            <a:ext cx="10518318" cy="591366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848096" y="3723687"/>
            <a:ext cx="1770793" cy="41487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C7FF0-1821-DAB3-76DA-F2FC0AD3BCC6}"/>
              </a:ext>
            </a:extLst>
          </p:cNvPr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 </a:t>
            </a:r>
            <a:r>
              <a:rPr lang="en-US" b="1" dirty="0"/>
              <a:t>Import</a:t>
            </a:r>
            <a:r>
              <a:rPr lang="en-US" dirty="0"/>
              <a:t> data in Modules, select </a:t>
            </a:r>
            <a:r>
              <a:rPr lang="en-US" b="1" dirty="0"/>
              <a:t>Admin – Import Data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1593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9E43B8-C96F-1798-4553-CB998AFB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157" y="895155"/>
            <a:ext cx="10533553" cy="592223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dropdown menu.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3554348" y="1388414"/>
            <a:ext cx="1946117" cy="247082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42574-D760-EC78-916A-BFE1FE6E67B2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14488733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To manage the </a:t>
              </a:r>
              <a:r>
                <a:rPr lang="en-US" b="1" dirty="0"/>
                <a:t>Classification Master List, </a:t>
              </a:r>
              <a:r>
                <a:rPr lang="en-US" dirty="0"/>
                <a:t>select Admin – </a:t>
              </a:r>
              <a:r>
                <a:rPr lang="en-US" b="1" dirty="0"/>
                <a:t>Classification.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157" y="895155"/>
            <a:ext cx="10533554" cy="592223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848096" y="2904164"/>
            <a:ext cx="1684897" cy="41487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27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E43B8-C96F-1798-4553-CB998AFB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775" y="899438"/>
            <a:ext cx="10518318" cy="591366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</a:t>
            </a:r>
            <a:r>
              <a:rPr lang="en-US" b="1" dirty="0"/>
              <a:t>Plus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button to import.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1122269" y="1376721"/>
            <a:ext cx="378066" cy="40449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F3778-98B9-4AD4-D986-0A89BD8F175E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1783474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Mapping, Source of Data, and Browse 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file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3" y="902943"/>
            <a:ext cx="10539041" cy="592531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3434379" y="2312893"/>
            <a:ext cx="5575160" cy="313316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0D90AA-2D27-3187-D826-75940670C960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38815293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Upload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start importing data.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3" y="902943"/>
            <a:ext cx="10539040" cy="592531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6095999" y="4888522"/>
            <a:ext cx="2110155" cy="42203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CD514D-B073-DD8F-18A3-28D49393FDA2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33835133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39" y="4426226"/>
            <a:ext cx="5018443" cy="2438123"/>
            <a:chOff x="320039" y="4362726"/>
            <a:chExt cx="6027752" cy="243812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39" y="4362726"/>
              <a:ext cx="6027752" cy="24381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19654" y="5201246"/>
              <a:ext cx="422125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EXPORT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4763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391" y="882821"/>
            <a:ext cx="10518317" cy="591366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848096" y="3965733"/>
            <a:ext cx="1770793" cy="41487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6CB11-0D15-579E-846F-3DB12E5BE414}"/>
              </a:ext>
            </a:extLst>
          </p:cNvPr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 </a:t>
            </a:r>
            <a:r>
              <a:rPr lang="en-US" b="1" dirty="0"/>
              <a:t>Export</a:t>
            </a:r>
            <a:r>
              <a:rPr lang="en-US" dirty="0"/>
              <a:t> data in Modules, select </a:t>
            </a:r>
            <a:r>
              <a:rPr lang="en-US" b="1" dirty="0"/>
              <a:t>Admin – Export Data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8585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E43B8-C96F-1798-4553-CB998AFB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775" y="899438"/>
            <a:ext cx="10518317" cy="591366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</a:t>
            </a:r>
            <a:r>
              <a:rPr lang="en-US" b="1" dirty="0"/>
              <a:t>Action </a:t>
            </a:r>
            <a:r>
              <a:rPr lang="en-US" dirty="0"/>
              <a:t>dropdown and Select </a:t>
            </a:r>
            <a:r>
              <a:rPr lang="en-US" b="1" dirty="0"/>
              <a:t>Download</a:t>
            </a:r>
            <a:endParaRPr lang="en-US" sz="1200" b="1" spc="11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9802906" y="1982275"/>
            <a:ext cx="1277469" cy="57266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BD78E-31B9-FB53-895E-B8E1D09738AC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2309514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E43B8-C96F-1798-4553-CB998AFB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775" y="899438"/>
            <a:ext cx="10518317" cy="591366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08371" y="110998"/>
            <a:ext cx="7367337" cy="65639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“</a:t>
            </a:r>
            <a:r>
              <a:rPr lang="en-US" b="1" dirty="0"/>
              <a:t>A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 Data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to retrieve all the data available at that given point in time. Alternatively, for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Selected Data 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 the "filter" function to specify the data to be downloaded.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4700954" y="2719751"/>
            <a:ext cx="2942492" cy="229772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231289-FCA5-FF47-C057-0CAE739B9204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14233835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E43B8-C96F-1798-4553-CB998AFB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776" y="899438"/>
            <a:ext cx="10518315" cy="591366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Filters and </a:t>
            </a:r>
            <a:r>
              <a:rPr lang="en-US" dirty="0"/>
              <a:t>Click </a:t>
            </a:r>
            <a:r>
              <a:rPr lang="en-US" b="1" dirty="0"/>
              <a:t>Apply</a:t>
            </a:r>
            <a:r>
              <a:rPr lang="en-US" dirty="0"/>
              <a:t>.</a:t>
            </a:r>
            <a:endParaRPr lang="en-US" sz="1200" spc="11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5838091" y="6142892"/>
            <a:ext cx="668217" cy="38686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4A704-6695-EEBB-669F-5FC1740542CF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574421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E43B8-C96F-1798-4553-CB998AFB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776" y="899438"/>
            <a:ext cx="10518315" cy="591366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initiate the generation of Download Link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5809129" y="4356843"/>
            <a:ext cx="779930" cy="43030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1831E-3874-10FF-6177-8B0311FD7482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27048153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E43B8-C96F-1798-4553-CB998AFB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775" y="899438"/>
            <a:ext cx="10518317" cy="591366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just">
              <a:lnSpc>
                <a:spcPts val="1500"/>
              </a:lnSpc>
            </a:pPr>
            <a:r>
              <a:rPr lang="en-US" dirty="0"/>
              <a:t>Click on the </a:t>
            </a:r>
            <a:r>
              <a:rPr lang="en-US" b="1" dirty="0"/>
              <a:t>Download icon </a:t>
            </a:r>
            <a:r>
              <a:rPr lang="en-US" dirty="0"/>
              <a:t>to initiate Downloading.</a:t>
            </a:r>
            <a:endParaRPr lang="en-US" sz="1200" spc="11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8284940" y="1954654"/>
            <a:ext cx="378066" cy="40449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26320-98D8-A23D-98D7-9606F30DF0BF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15834295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9E43B8-C96F-1798-4553-CB998AFB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157" y="895155"/>
            <a:ext cx="10533554" cy="592223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8469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the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Type 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the dropdown menu.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3554348" y="1411860"/>
            <a:ext cx="1946117" cy="247082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08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This section need to be first edited in the user guide and then updated here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20039" y="4426226"/>
            <a:ext cx="6027752" cy="2438123"/>
            <a:chOff x="320039" y="4362726"/>
            <a:chExt cx="6027752" cy="243812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39" y="4362726"/>
              <a:ext cx="6027752" cy="24381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41988" y="4970415"/>
              <a:ext cx="4612541" cy="13234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GENERATE REPORT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6754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Generate Report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To generate and Manage the </a:t>
              </a:r>
              <a:r>
                <a:rPr lang="en-US" b="1" dirty="0"/>
                <a:t>Report</a:t>
              </a:r>
              <a:r>
                <a:rPr lang="en-US" dirty="0"/>
                <a:t>, select Admin – </a:t>
              </a:r>
              <a:r>
                <a:rPr lang="en-US" b="1" dirty="0"/>
                <a:t>Generate Report</a:t>
              </a:r>
              <a:r>
                <a:rPr lang="en-US" dirty="0"/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75" y="899194"/>
            <a:ext cx="10518318" cy="591415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848096" y="4756641"/>
            <a:ext cx="1770793" cy="41487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35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9E43B8-C96F-1798-4553-CB998AFB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75" y="899194"/>
            <a:ext cx="10518318" cy="591415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Generate Report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</a:t>
              </a:r>
              <a:r>
                <a:rPr lang="en-US" b="1" dirty="0"/>
                <a:t>Plus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</a:t>
              </a:r>
              <a:r>
                <a:rPr lang="en-US" dirty="0"/>
                <a:t>to generate a new Report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1122269" y="1538085"/>
            <a:ext cx="378066" cy="40449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187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173298"/>
            <a:ext cx="11063513" cy="669414"/>
            <a:chOff x="386195" y="173298"/>
            <a:chExt cx="11063513" cy="669414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Generate Report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82371" y="173298"/>
              <a:ext cx="7367337" cy="66941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Report Name 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Description. 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 Unit, Datatype, Target Name 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the dropdown menu. Select the </a:t>
              </a:r>
              <a:r>
                <a:rPr lang="en-US" b="1" dirty="0"/>
                <a:t>C</a:t>
              </a:r>
              <a:r>
                <a:rPr lang="en-US" sz="1200" b="1" spc="110" dirty="0">
                  <a:solidFill>
                    <a:srgbClr val="0070C0"/>
                  </a:solidFill>
                </a:rPr>
                <a:t>olumn names 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</a:t>
              </a:r>
              <a:r>
                <a:rPr lang="en-US" dirty="0"/>
                <a:t>are required in the report (Mandatory fields to be filled). </a:t>
              </a: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59" y="904242"/>
            <a:ext cx="10533549" cy="592271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2192695" y="1572399"/>
            <a:ext cx="9257014" cy="526873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44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683172"/>
            <a:chOff x="386195" y="231710"/>
            <a:chExt cx="11089513" cy="683172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GENERATE REPORT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66941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After adding all the information in </a:t>
              </a:r>
              <a:r>
                <a:rPr lang="en-US" b="1" dirty="0"/>
                <a:t>Setup</a:t>
              </a:r>
              <a:r>
                <a:rPr lang="en-US" dirty="0"/>
                <a:t> window, click on </a:t>
              </a:r>
              <a:r>
                <a:rPr lang="en-US" b="1" dirty="0"/>
                <a:t>Next</a:t>
              </a:r>
              <a:r>
                <a:rPr lang="en-US" dirty="0"/>
                <a:t> button to move to the next window.</a:t>
              </a:r>
              <a:endParaRPr lang="en-US" sz="1000" dirty="0"/>
            </a:p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60" y="894911"/>
            <a:ext cx="10533548" cy="592271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7044607" y="6354146"/>
            <a:ext cx="1203650" cy="46502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02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490812"/>
            <a:chOff x="386195" y="231710"/>
            <a:chExt cx="11089513" cy="490812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Generate Report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47705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dirty="0"/>
                <a:t>Enter </a:t>
              </a:r>
              <a:r>
                <a:rPr lang="en-US" b="1" dirty="0"/>
                <a:t>Filter Name, </a:t>
              </a:r>
              <a:r>
                <a:rPr lang="en-US" dirty="0"/>
                <a:t>select </a:t>
              </a:r>
              <a:r>
                <a:rPr lang="en-US" b="1" dirty="0"/>
                <a:t>Column</a:t>
              </a:r>
              <a:r>
                <a:rPr lang="en-US" dirty="0"/>
                <a:t> and </a:t>
              </a:r>
              <a:r>
                <a:rPr lang="en-US" b="1" dirty="0"/>
                <a:t>Operator</a:t>
              </a:r>
              <a:r>
                <a:rPr lang="en-US" dirty="0"/>
                <a:t> and enter </a:t>
              </a:r>
              <a:r>
                <a:rPr lang="en-US" b="1" dirty="0"/>
                <a:t>Value</a:t>
              </a:r>
              <a:r>
                <a:rPr lang="en-US" dirty="0"/>
                <a:t> 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.Click on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add the filter and get filtered data in report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4" y="893367"/>
            <a:ext cx="10539039" cy="592580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2164702" y="1434786"/>
            <a:ext cx="9311005" cy="541662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405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Generate Report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.Click on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Next 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move to the settings window from criteria.</a:t>
              </a:r>
              <a:endPara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6" y="893368"/>
            <a:ext cx="10539036" cy="592580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7613242" y="6441998"/>
            <a:ext cx="858956" cy="31185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443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112438"/>
            <a:ext cx="11066258" cy="669414"/>
            <a:chOff x="386195" y="112438"/>
            <a:chExt cx="11066258" cy="669414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Generate Report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85116" y="112438"/>
              <a:ext cx="7367337" cy="66941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Give a </a:t>
              </a:r>
              <a:r>
                <a:rPr lang="en-US" b="1" dirty="0"/>
                <a:t>Title</a:t>
              </a:r>
              <a:r>
                <a:rPr lang="en-US" dirty="0"/>
                <a:t> and a </a:t>
              </a:r>
              <a:r>
                <a:rPr lang="en-US" b="1" dirty="0"/>
                <a:t>Subtitle</a:t>
              </a:r>
              <a:r>
                <a:rPr lang="en-US" dirty="0"/>
                <a:t> to the report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Edit the text by change the size, style and color of the font. </a:t>
              </a:r>
              <a:r>
                <a:rPr lang="en-US" b="1" dirty="0"/>
                <a:t>Sort</a:t>
              </a:r>
              <a:r>
                <a:rPr lang="en-US" dirty="0"/>
                <a:t>, </a:t>
              </a:r>
              <a:r>
                <a:rPr lang="en-US" b="1" dirty="0"/>
                <a:t>Group</a:t>
              </a:r>
              <a:r>
                <a:rPr lang="en-US" dirty="0"/>
                <a:t> or </a:t>
              </a:r>
              <a:r>
                <a:rPr lang="en-US" b="1" dirty="0"/>
                <a:t>Aggregate</a:t>
              </a:r>
              <a:r>
                <a:rPr lang="en-US" dirty="0"/>
                <a:t> the selected column if required. Click on </a:t>
              </a:r>
              <a:r>
                <a:rPr lang="en-US" b="1" dirty="0"/>
                <a:t>Save</a:t>
              </a:r>
              <a:r>
                <a:rPr lang="en-US" dirty="0"/>
                <a:t> button to generate a report.</a:t>
              </a: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4" y="893367"/>
            <a:ext cx="10539039" cy="592580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2388637" y="1544833"/>
            <a:ext cx="9063816" cy="530657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5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683172"/>
            <a:chOff x="386195" y="231710"/>
            <a:chExt cx="11089513" cy="683172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GENERATE REPORT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66941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Click on the action dropdown menu to </a:t>
              </a:r>
              <a:r>
                <a:rPr lang="en-US" b="1" dirty="0"/>
                <a:t>Edit</a:t>
              </a:r>
              <a:r>
                <a:rPr lang="en-US" dirty="0"/>
                <a:t>, </a:t>
              </a:r>
              <a:r>
                <a:rPr lang="en-US" b="1" dirty="0"/>
                <a:t>Delete</a:t>
              </a:r>
              <a:r>
                <a:rPr lang="en-US" dirty="0"/>
                <a:t> and </a:t>
              </a:r>
              <a:r>
                <a:rPr lang="en-US" b="1" dirty="0"/>
                <a:t>Run</a:t>
              </a:r>
              <a:r>
                <a:rPr lang="en-US" dirty="0"/>
                <a:t> the entry. Click on </a:t>
              </a:r>
              <a:r>
                <a:rPr lang="en-US" b="1" dirty="0"/>
                <a:t>Run</a:t>
              </a:r>
              <a:r>
                <a:rPr lang="en-US" dirty="0"/>
                <a:t> to generate download link of the report.</a:t>
              </a:r>
              <a:endParaRPr lang="en-US" sz="1000" dirty="0"/>
            </a:p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60" y="894911"/>
            <a:ext cx="10533547" cy="592271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9657233" y="2230015"/>
            <a:ext cx="1156947" cy="97971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971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Generate Report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the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Date Range 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generating report data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4" y="893367"/>
            <a:ext cx="10539038" cy="592580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4030824" y="2813537"/>
            <a:ext cx="4329405" cy="209843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16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9E43B8-C96F-1798-4553-CB998AFB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157" y="895155"/>
            <a:ext cx="10533554" cy="592223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17475"/>
            <a:ext cx="11089513" cy="337400"/>
            <a:chOff x="386195" y="217475"/>
            <a:chExt cx="11089513" cy="337400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17475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</a:t>
              </a:r>
              <a:r>
                <a:rPr lang="en-US" dirty="0"/>
                <a:t>the</a:t>
              </a:r>
              <a:r>
                <a:rPr lang="en-US" b="1" dirty="0"/>
                <a:t> Plus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and add a new </a:t>
              </a:r>
              <a:r>
                <a:rPr lang="en-US" dirty="0"/>
                <a:t>classification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1151576" y="1359891"/>
            <a:ext cx="378066" cy="40449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775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Generate Report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.Click on  the </a:t>
              </a:r>
              <a:r>
                <a:rPr lang="en-US" b="1" dirty="0"/>
                <a:t>Download </a:t>
              </a:r>
              <a:r>
                <a:rPr lang="en-US" dirty="0"/>
                <a:t>button to get the report in csv form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7" y="893368"/>
            <a:ext cx="10539034" cy="592580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8506825" y="2245581"/>
            <a:ext cx="607030" cy="36005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91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39" y="4426226"/>
            <a:ext cx="5018443" cy="2438123"/>
            <a:chOff x="320039" y="4362726"/>
            <a:chExt cx="6027752" cy="243812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39" y="4362726"/>
              <a:ext cx="6027752" cy="24381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19654" y="5201246"/>
              <a:ext cx="422125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SCRIPT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59144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SCRIPT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To manage the Script master list, select Admin – Script.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391" y="882821"/>
            <a:ext cx="10518317" cy="591366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848096" y="4513612"/>
            <a:ext cx="1770793" cy="41487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0254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E43B8-C96F-1798-4553-CB998AFB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775" y="899438"/>
            <a:ext cx="10518317" cy="591366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just">
              <a:lnSpc>
                <a:spcPts val="1500"/>
              </a:lnSpc>
            </a:pPr>
            <a:r>
              <a:rPr lang="en-US" dirty="0"/>
              <a:t>Select the Script Type 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dropdown menu</a:t>
            </a:r>
            <a:r>
              <a:rPr lang="en-US" dirty="0"/>
              <a:t>.</a:t>
            </a:r>
            <a:endParaRPr lang="en-US" sz="1200" spc="11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3590365" y="1344264"/>
            <a:ext cx="1882588" cy="14930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66D44-C06A-0A1B-A5FF-030A0A4BB568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34023197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E43B8-C96F-1798-4553-CB998AFB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775" y="899438"/>
            <a:ext cx="10518317" cy="591366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</a:t>
            </a:r>
            <a:r>
              <a:rPr lang="en-US" b="1" dirty="0"/>
              <a:t>Plus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button and add a new </a:t>
            </a:r>
            <a:r>
              <a:rPr lang="en-US" b="1" dirty="0"/>
              <a:t>Script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1126095" y="1352924"/>
            <a:ext cx="424929" cy="44482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0EA6E-EA78-A8BE-DF80-12A23A12064B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33715289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E43B8-C96F-1798-4553-CB998AFB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776" y="899438"/>
            <a:ext cx="10518315" cy="591366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08371" y="245468"/>
            <a:ext cx="7367337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Select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b="1" dirty="0"/>
              <a:t>SM Unit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 Type. Enter the Report Name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Description. Browse 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file of type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Zip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(Mandatory fields to be filled)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spc="11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5922084" y="1096294"/>
            <a:ext cx="5561700" cy="571680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13E9DB-5032-BFB1-6FD3-E63D81CBC0E6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24700296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E43B8-C96F-1798-4553-CB998AFB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776" y="899438"/>
            <a:ext cx="10518315" cy="591366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8501224" y="6387352"/>
            <a:ext cx="611779" cy="42575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D28DB-5C6C-9DDF-7209-138C02D90892}"/>
              </a:ext>
            </a:extLst>
          </p:cNvPr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button to </a:t>
            </a:r>
            <a:r>
              <a:rPr lang="en-US" dirty="0"/>
              <a:t>save the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2860BF-CBB7-8473-81F9-FDA90C7006A0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1719462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E43B8-C96F-1798-4553-CB998AFB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776" y="899438"/>
            <a:ext cx="10518315" cy="591366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9816353" y="1982278"/>
            <a:ext cx="1223682" cy="108284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8B656-5D68-4B11-202A-3686E319C9FD}"/>
              </a:ext>
            </a:extLst>
          </p:cNvPr>
          <p:cNvSpPr txBox="1"/>
          <p:nvPr/>
        </p:nvSpPr>
        <p:spPr>
          <a:xfrm>
            <a:off x="4108371" y="24546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just">
              <a:lnSpc>
                <a:spcPts val="1500"/>
              </a:lnSpc>
            </a:pP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dropdown to </a:t>
            </a: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View, 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selected user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82492-C5BC-B212-CEA5-215361E7ED73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36814318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39" y="4426226"/>
            <a:ext cx="6027752" cy="2438123"/>
            <a:chOff x="320039" y="4362726"/>
            <a:chExt cx="6027752" cy="243812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39" y="4362726"/>
              <a:ext cx="6027752" cy="24381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41988" y="5201246"/>
              <a:ext cx="4612541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Audit Trail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6880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AUDIT TRAIL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To view </a:t>
              </a:r>
              <a:r>
                <a:rPr lang="en-US" b="1" dirty="0"/>
                <a:t>user activities </a:t>
              </a:r>
              <a:r>
                <a:rPr lang="en-US" dirty="0"/>
                <a:t>and </a:t>
              </a:r>
              <a:r>
                <a:rPr lang="en-US" b="1" dirty="0"/>
                <a:t>changes</a:t>
              </a:r>
              <a:r>
                <a:rPr lang="en-US" dirty="0"/>
                <a:t>, select </a:t>
              </a:r>
              <a:r>
                <a:rPr lang="en-US" b="1" dirty="0"/>
                <a:t>Admin</a:t>
              </a:r>
              <a:r>
                <a:rPr lang="en-US" dirty="0"/>
                <a:t> – </a:t>
              </a:r>
              <a:r>
                <a:rPr lang="en-US" b="1" dirty="0"/>
                <a:t>Audit Trail</a:t>
              </a:r>
              <a:r>
                <a:rPr lang="en-US" dirty="0"/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3" y="893367"/>
            <a:ext cx="10539043" cy="592580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848096" y="5081589"/>
            <a:ext cx="1770793" cy="39820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861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149567"/>
            <a:ext cx="11088624" cy="464038"/>
            <a:chOff x="386195" y="149567"/>
            <a:chExt cx="11088624" cy="464038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7482" y="149567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Select </a:t>
              </a:r>
              <a:r>
                <a:rPr lang="en-US" b="1" dirty="0"/>
                <a:t>Parent Classification </a:t>
              </a:r>
              <a:r>
                <a:rPr lang="en-US" dirty="0"/>
                <a:t>and 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Name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(Mandatory fields to be filled).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3" y="893612"/>
            <a:ext cx="10539041" cy="592531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5922498" y="1096294"/>
            <a:ext cx="5550510" cy="574483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9E43B8-C96F-1798-4553-CB998AFB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3" y="893367"/>
            <a:ext cx="10539043" cy="592580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AUDIT TRAIL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 existing </a:t>
              </a:r>
              <a:r>
                <a:rPr lang="en-US" dirty="0"/>
                <a:t>audit logs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Click on </a:t>
              </a:r>
              <a:r>
                <a:rPr lang="en-US" b="1" dirty="0"/>
                <a:t>Eye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and view audit history.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8200103" y="2197509"/>
            <a:ext cx="884903" cy="293162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22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AUDIT TRAIL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Audit history 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 changes made in </a:t>
              </a:r>
              <a:r>
                <a:rPr lang="en-US" dirty="0"/>
                <a:t>u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 status.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4" y="893367"/>
            <a:ext cx="10539041" cy="592580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3340358" y="1145220"/>
            <a:ext cx="5756989" cy="543286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923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39" y="4426226"/>
            <a:ext cx="6027752" cy="2438123"/>
            <a:chOff x="320039" y="4362726"/>
            <a:chExt cx="6027752" cy="243812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39" y="4362726"/>
              <a:ext cx="6027752" cy="24381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41988" y="5201246"/>
              <a:ext cx="4612541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4325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To manage the </a:t>
              </a:r>
              <a:r>
                <a:rPr lang="en-US" b="1" dirty="0"/>
                <a:t>Resource</a:t>
              </a:r>
              <a:r>
                <a:rPr lang="en-US" dirty="0"/>
                <a:t> </a:t>
              </a:r>
              <a:r>
                <a:rPr lang="en-US" b="1" dirty="0"/>
                <a:t>master list</a:t>
              </a:r>
              <a:r>
                <a:rPr lang="en-US" dirty="0"/>
                <a:t>, select </a:t>
              </a:r>
              <a:r>
                <a:rPr lang="en-US" b="1" dirty="0"/>
                <a:t>Admin</a:t>
              </a:r>
              <a:r>
                <a:rPr lang="en-US" dirty="0"/>
                <a:t> – </a:t>
              </a:r>
              <a:r>
                <a:rPr lang="en-US" b="1" dirty="0"/>
                <a:t>Resource</a:t>
              </a:r>
              <a:r>
                <a:rPr lang="en-US" dirty="0"/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75" y="899194"/>
            <a:ext cx="10518318" cy="591415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848096" y="4476719"/>
            <a:ext cx="1770793" cy="41487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099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E43B8-C96F-1798-4553-CB998AFB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75" y="899194"/>
            <a:ext cx="10518318" cy="591415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the </a:t>
              </a:r>
              <a:r>
                <a:rPr lang="en-US" b="1" dirty="0"/>
                <a:t>Plus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and add a new </a:t>
              </a:r>
              <a:r>
                <a:rPr lang="en-US" dirty="0"/>
                <a:t>Resource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1122269" y="1538085"/>
            <a:ext cx="378066" cy="40449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57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477796"/>
            <a:chOff x="386195" y="231710"/>
            <a:chExt cx="11089513" cy="477796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 the </a:t>
              </a:r>
              <a:r>
                <a:rPr lang="en-US" b="1" dirty="0"/>
                <a:t>Resource Name</a:t>
              </a:r>
              <a:r>
                <a:rPr lang="en-US" dirty="0"/>
                <a:t>,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 Description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and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 Type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URL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Category,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dirty="0"/>
                <a:t>Browse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 file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(Mandatory fields to be filled)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3" y="902698"/>
            <a:ext cx="10539041" cy="592580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5874621" y="1444119"/>
            <a:ext cx="5611863" cy="539701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17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8469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dirty="0"/>
                <a:t>If the Resource type is </a:t>
              </a:r>
              <a:r>
                <a:rPr lang="en-US" b="1" dirty="0"/>
                <a:t>Document</a:t>
              </a:r>
              <a:r>
                <a:rPr lang="en-US" dirty="0"/>
                <a:t>, browse and upload the resource file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4" y="893367"/>
            <a:ext cx="10539039" cy="592580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5881743" y="1434787"/>
            <a:ext cx="5593964" cy="541662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696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8469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Click on </a:t>
              </a:r>
              <a:r>
                <a:rPr lang="en-US" b="1" dirty="0"/>
                <a:t>Add</a:t>
              </a:r>
              <a:r>
                <a:rPr lang="en-US" dirty="0"/>
                <a:t> button to save the resource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16" y="893368"/>
            <a:ext cx="10539036" cy="592580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8238391" y="6312877"/>
            <a:ext cx="1204546" cy="51215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177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Click on the dropdown to Edit, View, Enable/Disable and Delete selected Resources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4" y="893612"/>
            <a:ext cx="10539039" cy="592531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9872722" y="1976452"/>
            <a:ext cx="1217645" cy="133152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4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28" y="2652809"/>
            <a:ext cx="2857143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6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32090"/>
            <a:chOff x="386195" y="231710"/>
            <a:chExt cx="11089513" cy="332090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92123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dirty="0"/>
                <a:t>Click on the </a:t>
              </a:r>
              <a:r>
                <a:rPr lang="en-US" b="1" dirty="0"/>
                <a:t>Add</a:t>
              </a:r>
              <a:r>
                <a:rPr lang="en-US" dirty="0"/>
                <a:t> button to </a:t>
              </a:r>
              <a:r>
                <a:rPr lang="en-US" b="1" dirty="0"/>
                <a:t>Save</a:t>
              </a:r>
              <a:r>
                <a:rPr lang="en-US" dirty="0"/>
                <a:t> the classification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413" y="893612"/>
            <a:ext cx="10539041" cy="592531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8454683" y="6425418"/>
            <a:ext cx="745588" cy="37699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046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4307</TotalTime>
  <Words>1251</Words>
  <Application>Microsoft Office PowerPoint</Application>
  <PresentationFormat>Widescreen</PresentationFormat>
  <Paragraphs>187</Paragraphs>
  <Slides>89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swati singh</dc:creator>
  <cp:lastModifiedBy>shashvindu jha</cp:lastModifiedBy>
  <cp:revision>109</cp:revision>
  <dcterms:created xsi:type="dcterms:W3CDTF">2021-10-29T10:02:59Z</dcterms:created>
  <dcterms:modified xsi:type="dcterms:W3CDTF">2024-09-16T09:07:33Z</dcterms:modified>
</cp:coreProperties>
</file>